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sldIdLst>
    <p:sldId id="256" r:id="rId3"/>
    <p:sldId id="257" r:id="rId4"/>
    <p:sldId id="259" r:id="rId5"/>
    <p:sldId id="275" r:id="rId6"/>
    <p:sldId id="267" r:id="rId7"/>
    <p:sldId id="268" r:id="rId8"/>
    <p:sldId id="277" r:id="rId9"/>
    <p:sldId id="271" r:id="rId10"/>
    <p:sldId id="276" r:id="rId11"/>
    <p:sldId id="260" r:id="rId12"/>
    <p:sldId id="269" r:id="rId13"/>
    <p:sldId id="274" r:id="rId14"/>
    <p:sldId id="261" r:id="rId15"/>
    <p:sldId id="264" r:id="rId16"/>
    <p:sldId id="265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DE76"/>
    <a:srgbClr val="2FF17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0" autoAdjust="0"/>
    <p:restoredTop sz="94872" autoAdjust="0"/>
  </p:normalViewPr>
  <p:slideViewPr>
    <p:cSldViewPr>
      <p:cViewPr varScale="1">
        <p:scale>
          <a:sx n="38" d="100"/>
          <a:sy n="38" d="100"/>
        </p:scale>
        <p:origin x="151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72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30FAD-219F-4102-B0E6-CECFA41B0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72B10-7D30-461D-B7D5-52AD25000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6A166-653E-463E-9BCF-BA81BA2CB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966FA-AC45-4F78-9AF9-BA752C98E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91F97-F403-4CE1-9338-ED58EDFE0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EA7FE-88EE-44D5-8E5D-76484774A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952CC-51D7-4108-9F2C-B944EE91B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8A68B-57E0-4A02-9FB9-F1F812A5E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9E48D-9928-4594-9EAB-1C2147985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1B15-E074-451A-8F53-C92B99246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27346-50A2-417F-81C3-47410C41C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3080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/>
              <a:t>A.) Response A</a:t>
            </a:r>
          </a:p>
        </p:txBody>
      </p:sp>
      <p:sp>
        <p:nvSpPr>
          <p:cNvPr id="3081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/>
              <a:t>B.) Response B</a:t>
            </a:r>
          </a:p>
        </p:txBody>
      </p:sp>
      <p:sp>
        <p:nvSpPr>
          <p:cNvPr id="3082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/>
              <a:t>C.) Response C</a:t>
            </a:r>
          </a:p>
        </p:txBody>
      </p:sp>
      <p:sp>
        <p:nvSpPr>
          <p:cNvPr id="3083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/>
              <a:t>D.) Response D</a:t>
            </a:r>
          </a:p>
        </p:txBody>
      </p:sp>
      <p:sp>
        <p:nvSpPr>
          <p:cNvPr id="3084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/>
              <a:t>E.) Response E</a:t>
            </a:r>
          </a:p>
        </p:txBody>
      </p:sp>
      <p:sp>
        <p:nvSpPr>
          <p:cNvPr id="3085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3086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/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9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0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6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2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1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37A6562-1FBD-49F1-B251-5E7C81548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en.wikipedia.org/wiki/File:Battery_Park_City_005.JP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en.wikipedia.org/wiki/File:Hudsonmap.png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udson_River" TargetMode="External"/><Relationship Id="rId2" Type="http://schemas.openxmlformats.org/officeDocument/2006/relationships/hyperlink" Target="http://www.chimneyparkresort.com/webcam.html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jpeg"/><Relationship Id="rId4" Type="http://schemas.openxmlformats.org/officeDocument/2006/relationships/hyperlink" Target="http://en.wikipedia.org/wiki/File:George_Washington_Bridge,_HAER_NY-129-6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The Hudson River</a:t>
            </a:r>
          </a:p>
        </p:txBody>
      </p:sp>
      <p:sp>
        <p:nvSpPr>
          <p:cNvPr id="4099" name="Text Box 19"/>
          <p:cNvSpPr txBox="1">
            <a:spLocks noChangeArrowheads="1"/>
          </p:cNvSpPr>
          <p:nvPr/>
        </p:nvSpPr>
        <p:spPr bwMode="auto">
          <a:xfrm>
            <a:off x="4495800" y="63246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/>
              <a:t>Created by Ms. Gates, </a:t>
            </a:r>
            <a:r>
              <a:rPr lang="en-US" sz="1000" dirty="0" smtClean="0"/>
              <a:t>2011</a:t>
            </a:r>
            <a:endParaRPr lang="en-US" sz="1000" dirty="0"/>
          </a:p>
        </p:txBody>
      </p:sp>
      <p:pic>
        <p:nvPicPr>
          <p:cNvPr id="16386" name="Picture 2" descr="http://upload.wikimedia.org/wikipedia/commons/thumb/7/72/Hudson_river_sailboat.jpg/300px-Hudson_river_sailbo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219200"/>
            <a:ext cx="4876800" cy="3316226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  <p:sp>
        <p:nvSpPr>
          <p:cNvPr id="16390" name="AutoShape 6" descr="data:image/jpg;base64,/9j/4AAQSkZJRgABAQAAAQABAAD/2wBDAAkGBwgHBgkIBwgKCgkLDRYPDQwMDRsUFRAWIB0iIiAdHx8kKDQsJCYxJx8fLT0tMTU3Ojo6Iys/RD84QzQ5Ojf/2wBDAQoKCg0MDRoPDxo3JR8lNzc3Nzc3Nzc3Nzc3Nzc3Nzc3Nzc3Nzc3Nzc3Nzc3Nzc3Nzc3Nzc3Nzc3Nzc3Nzc3Nzf/wAARCACnAN8DASIAAhEBAxEB/8QAGwAAAgMBAQEAAAAAAAAAAAAAAwQBAgUABgf/xAA8EAACAgEDAgQEBAQEBAcAAAABAgADEQQSIQUxE0FRYQYicYEUMpGhQmKxwSMzUtEVcoLhByRDZJLS8P/EABkBAAMBAQEAAAAAAAAAAAAAAAABAgMEBf/EACQRAAICAgMBAAICAwAAAAAAAAABAhEDIRIxQRMEUSJhMkJx/9oADAMBAAIRAxEAPwD2DHjicz1+EQyDd6yflPZZRkz5T2VR5bsSszj2i4qNjgFW255Ij9tIYYwYPNtYC1jJ7/l7GbJ60YNb2OajpGlr0VrVtmwjcpY8CeeZQTxNDUvq7v8AMJHsIr4b5xjmPHce2KdS6VFdNortU+2ivefpGG6JrVYK2nbJ7Z4mx0zqP4bQKoqQOp4bbyZL9XstsDPgAZmcs2TlpGscMKtsyn6D1CsZOnZieflIMBo2/D6ndbnCd195tW9Xcnh/KKLdprbM30g58xCOWT/yQnij/qy6dc8Fyaau/dmOTA39Ytvf5wuzHYjmD1OmrLHw7MDyBijUOoJxkDzE0hDE9kTnkWguo125fDrTCfzcxEjcxJhdsjbN4pR6MJNy7AlJBSH2ztkoQALO2w+z2nbPaAgG2dth9ntONcLAX2yCkY2SNkAFykrsjOyRs9oWAvslCka2e0rsgAq1WYB6Y/slGrgB6hmZVB3LhvftD0Bm4ejJx33bZkV3F8HHHbt3jf4t2ChmJC9hntPOZ3+jRq8XOwssOmmoSkM1jbj345ii6piv5vpLG9rM5AMzbZaoreFBO3OPcRO20KcY+80D8ig3LwewityDVMFrrbPYBRkky4zoTiKNecYXgQRdmH/ePP02yoA31vWucZYYlXp04X5XYmWpRZDixIA+snJ9YVkxK7Zsooxcmim4/X6ypJPkMQoX2nbZoqRDbYLEnbCbZwWVZIPbC0UeJYqnzk7Y70/T1225ts2IvJ95MpUrHFW6LtoaaXAamx8+YPET1ApDYprwfUMZsdSfbXW1DoyjuPOZalduGUHMxxNvbNsiSdIW2NYcYz9BLNobQA2xsY9Jo6XUDTnctQP1jFvUfGwNu09+BHLLNPSFHHBrbMj/AIdqcA+C2DAW0PU211IPpNk6h8hkOVz6QWqel7BlNxxyQY1klexPFCtMyAmDyOBL3EWY+XHrGrBUfyhgfTvKKin82R9pfIz41oT2e0qUjZQZlSkvkTQqUlTWfQ/pHAozyuR6STtxgUqPfJi5DUUxFNT7y/4kesXr6dqMfnX65H9JzaHUqcYz7hhOTR02Npq+ZpaLW0qG3YHHeYS9P1zqWWlmAOMKc5kLp9SjDdTahI7MMSZKL02XFyW0ej1XUhqEICjnzhek9Rei0EbGJ4PODMCui89xLrVqAeFkfNVRX0d2erPUn1L7GsRQfXmT4GiG629amOMYHH7Tz9PT9dYgZUYgjPbjHnzOOj1bAFlPfHfMhQS0mW5v1D5p0b25Fnhpnt3kX/haztqQuP8AUeIomk1O1mQggd8icFsRdrnDfSbx/wCmMteEsFY5CgewkKiZ+bd/0ym23PDAwqg4AY5mikZUU2ThXDgQldLPng/pK50TxYrsl1AzzmM16Z7PyDOI3penO74sIQY7yZZYpFrFJsSqrLtsqRmY+WYazQ6nxgppK7uPb9Zs1VV6dR4brn2HJlXsLNuB5HkcTmf5Dv8Aijo+Cr+TMlumatTgVlsnHykGCuot07hbUIbHAmlfqiMYYcdtvlFHuaz5XLEHvkCawnkfZlOEF0LYdxtVPsJDUP3av9Ycqv8ADkH7SCDjuZomZ0vRRkI8sfSVKZxkdozszI2S1IjiLFJGyNbJHhw5CoWCjPIkgIO4/eGNcgVwsasrqKqN6fhu2wZ5zzjmUWv2jOmWizSbxb/iDuMcfYywp3DjkeoM4VkSVHZKDbst00PVrqiCV+YZ5xxNDqOLNo+bO7jccnESqNtVhcYyRiH8Vy4cs+4ekwm3KVo2x1GNMZr0VVtdamtBYfzMTkARBtwswtdYHlgQjPlQBuU+eDAVq6tklSPccxx5J22EuL6R6GhUs0FVG4Cwjkp2BmTqNJZRYta2eIpyRhTxK6e1PFAawgeWBCWai1bmetyRt29u4maTi9GjcWtgLa3XuzDP2ijoc8kn6xm6+9gNzEjzwokAKVyf3nTCTXZz5Ip6Qrs5lgkPsXGR3khPWbKdmLhQDaZfL4/M36woTPlJ2CPmhcWDUuPMj6S2XPmfvCiv2hqNJbeWFVZbbyZLnFbY1F9IUAeXUsAeZpUdLsd9tuKxjOe5na3QpQE8Kze3mOMSPvjui1hnVmZsMrsjfhHPIxGa+nXWKrKg2t2YkYlvLFemfzb6RmhIQUOay+1tg/ixx+sat0j1WBGAyf8AScz0dNQXTJVsGAoBA7TLL+SoK1s1xfjubp6PHtXiU2T2FmlpB3GsHJOWxnEQtopSskU0sp8z3kx/MT8Lf4jXp50pidsjzpUSdilfTniDWkuwVRkngc4m6yo53iaFCkjZHr9JZSyqwBLf6TmQdJcAT4T4HniCyxfofKX6Pkel+ONbUAbTRaB5tVg/qCJtaD/xB07ELraCgP8AFU2f2M+cBQUAIwCOP+0qGA4Pf0DZnm8zsSo+36D4j6T1Aqum1tZsI4Rmw36Gauf+YfafAkyy5TC4PHpG01usCKralyMcDcTiPmOz7n8uMswH/NxJ+XE+J0dZ6lpmD6fWXIf5bDzNbS/HPWasC167ccfPX/cYhzDR9XCpk5yR2wDJ3U/l2nA88z5vT8faxipamge208/vNWj45oZP8XTMG9FcES6v0OSR7UeD55+5nP4JGFQD7zyNPxjobWxYtiD7GNU/EvT3P+Y6gnuy8SlFic49HpB4Y/hX7yCaz6TPq1+muQNXdWy+oaF/EUhdxdQPUsI1aB0amk0qXWMLLlrVfPdyYbWW6YKaaFXAIO4dz95563rPTKh8+pQn+Tn+ktV1nprjjVVZ/myP7SGpN3spOKXhrvVWqBvGUt/pmz0y2urSspZVwe5OCZ5D/jfTg206ynP3/wBpzdf6cv8A6/HspMJxlNUxRlGLs9DreorTcxVgWYdg0zH1ZuPztz6TMX4g6ZaSCxTHm9Z5/SRb13pnbcW/5azKhGMfBSm5emzRahO3BJHHBm3QQ4CqUSsD+HnE+b9U+KtNp6tvTk33H+JhgJ9vMzF0Pxn1jTO2+7xqyc7LOP0IkZFy6Hjnw7Pr9n4PxFTZudu26N0utNR5JK8ZM+TXfHV1hDJpqw2OWe0t/tFj8baxmO9aHX/SQ3/2mUof2Wsyvo+n6jqldfiDduJ7bTwJmpezrlrfkzyDPm2p+KuoagfI6VL6JWB/XMWTrmvZz42u1IQDkqxJH7zSMoQWjOU3I+orZWfyhj9BLb1U7XZUP8zAT5HZ1fXPw+qvZfQ2GKW6m2wklmIPfmEs6rRCX7PudnWulaPSBdXr6EwOc2jn6Y5mZZ8b/DgCg6xmwMEpS7f2nxey9Qck8+e4wLagZyXQZ7Y5nM5f2bfV/o84uqGFYquR/CB+kq2qvV/mACZyQkVrovHzKOfcS/gaonivn2IlUXwHRba1WBwc5O4ZlUuJTbYU9h2i/gaw5DL347y1eh1LN+RSfIFpSRPEZXUthSxC5HHMIt7vwLv/AI8yael9QIAXT0gfXM1NJ8O2WgbrVrbHzbVPeMXERFw2kl23jsMjH/eR4to5a5s+inAm2Pg7/wB1YR3xsEkfCFIPz325/lEKDiY63XYyL1IHOGBP7zvxd9AVmtQjPdWx+xnoU+E9Htwz3N9TGK/hXQdyLOP55ai/BNHnx1RlCl3fnzzmG0/WrgQqMze2zP8ATmeko+G+mVOG8JmP81hM1dJodJpR/wCX06V+pVQMzWMX6zN0YPTNZdq7l076bUAt/HXWSB9RxNi7pOrVc12B8+RAWalI7AKxx9owWYdwuPrL3+xJI84vS+os4DYC+zAxgdA6nauVtBHryJt7+O4H0mhpLE2YALH0zJm6Q4xTZ48fD/VQxBdceggreh9SXuQT/M+Z6HrPX9N0ytyQr6jHyU55P+w7z591T436r4wNN1aqeQldYwP1GTMHlSdF/NeBNeLtJqXpvZRYvkoira852rggDk/2mV1HqLajVNbq7C1zjNhCjH6DsIfpmht6kW1C+IKKyqtYtZKgntn05B7zB5H2CgMDqSFypbDL+YKM4hU1KWH5bRjyJGDn0xNfSdCopUsaxaTwWsGQZpfhi1YUrWAvYIoGP3mbzrw1jgPLHUAD/Mx9YE61iMAM3/TN3VdDW/JU25PrjBMxOpdNv6cQ2pUrWcbc+ZkfQmWNxAnW2ux2qT7CUd7cZsfAPkp5MA148RkqGVH7yvhmxyzsWI574BkubIojUOmGwAR/MSSYBr72s2IpCjgfLHF8M5dssvlg4lHwMFUOc+UlZEA6OltjmXTpfI4M3/BEsKgJ6PFGnJmUvSVOAVHM1tN02upQNi/cZjFKAEGM8nyxJqil0UWhQOAB9Jeqob/KW8pNfeNCHFUY8pRl+btDIF2d5RsZgmMq9e3hXDe+Mf1kKp88SSRiVLATWLM5IKAAfKXz7xYNJDy0yKHEMuTFFsljbBghnjEbpx4f95li2NVWnZJm9Dh2ef8AiT4fGsusvpc+IcZ+bHliYmh+HLGdDfSGAJJJOG9sH/8ACe4sYsMEH9ou5xMZY4t2aXR4rUfDKW9QViFZCRvYgHwx6lT3+vaej6b03SdO0zaeksqv8zBm4f0PHB7xwqhPzDOT5cEffygLNNZXlqmNg8hwGA+vZvuM+8wyYZeM0hOLfQUVIPyZ+zcQhVFHzWqo88jP95mnUWhiABYFH5cEMD7g9vtKfjqnUGzfSxJHzHP6GcLxuPZtyHH1FKEhNze/aLall1CFWRWB9TmVvupwFWwFgAfzMxP7mZ3VdY+mpDBXDE4G5cZ4+uf2ipmcpfsS1vSNMC1lLipm7nnkTFtxWfDQlz6rmUv6hqL3JJfCnaVz5+UFWr2WNv1AUA47c8iaU/TB0FVlABYjgytlzAKPmXPP1g/BRCAbWsJPfGJZbEwWevaAeGznMKRJ7gGTKywM9PkacQ1ZxC7vSLBoRT7ySkg2TLI2DBbuJytBBRoK+FxKtZAB/eUL7sYPcwTGwzWYlN8Duzgg9z8vv7yN3Pt6iaJmbQYvJD+8W3+fl6zt/vKslobFksbImHxJ8SOxUNh4xXbxM0WQyWRNjSH/ABOIKxgfKBFnHJlWsklNEksJwtIgzYT5yhaFhQV9lhBsXkflK8EfQzO6rQ9GkuvrYWYGQLO49fr944G5g9b/AImles9mmWSKkqopNmHoes32LXUrABchqyoww9BzmB1NI1t6rRTXXg4wrcEx+rpWnDV2BSHHmJmimzSq7hDYGtfIP17znnjmo0ykoNmdra7KC1fiIHOcZOR+sUe530z7lVQrZUqAefqPabVh01hQOaixH8S5x9/94yg0FarXq9CjEnuOxHqMTn6D5W9Hk79SQVKqMEbhu4yJFODUWbtnjOZ63VdO6TqK0FaPW5ORhuFAiLdEYBk03hXnAAycf14j+kaqiZQkuj0OZ2ZTMgtO8oKIQNFwxl90VjCl5ytAlpweMBoWAcnt5yu7LBcAtjdgnt7n/aB38d8SpsAwcEMwwAfSABhYCGOeM8kjv9JG/I9E8oEnnwwcgck+hkF88eQjsTQbfnnykb+eIIv5eUjdiVZPENv95O+Lb5O+PkKhlXhFsiXiS6vFY0h3xJBsi2/iVNkVjoa3zjYIp4nvONkdioa8QSGsyMcRbxJHiQCg5f3gnI2kY4MGbJUvCxUK63RVahgzLzjHESavU1aktvLoRkLwD/tNNmgLRuYH0mc8cZDUmjKt1tNFX+LSyuT6k/Y54g7NUTYppFiZGRtGOMecP1LSfiDyMgc/eZmqrud1XxTtA7AY5nJPFTKds9gWld0GzyFadVjoODO3QRaRuisYbdxI3QRaRu8v0+sLAYDchTKC3iy4nv8AKsCXOM+bcCcTudax2TkmFgGLeHUF7FvKcDtQCA3+LaW8h2M5my2IWAZWzKu8oX4xKAyrFQYNILwTNK7oWFBw0urxYNJ3iFgMl/fEgvzAb5BaFhQffO3wGR7fpILxphQffILwG+VLx2FDBeVLwO+QXjFQUtKloPdI3QFRZm4Mzrky5MdY8Rd+8iS5DWh/JlgcTp0gondO3Tp0QyN/GR5SM/Nj0/rOnQAgP+d/TsJG410mz+J506ICV+SnPniVqJOCZ06MKOY8yckCdOgAN35nBszp0Ykid2OJJbnE6dCwJzI3Tp0AO3SM/T9J06NMCpaQWnTo0BXJnbp06MZG4zt06dKEVZiO8Czczp0BH//Z"/>
          <p:cNvSpPr>
            <a:spLocks noChangeAspect="1" noChangeArrowheads="1"/>
          </p:cNvSpPr>
          <p:nvPr/>
        </p:nvSpPr>
        <p:spPr bwMode="auto">
          <a:xfrm>
            <a:off x="77788" y="-693738"/>
            <a:ext cx="1933575" cy="1447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 descr="data:image/jpg;base64,/9j/4AAQSkZJRgABAQAAAQABAAD/2wBDAAkGBwgHBgkIBwgKCgkLDRYPDQwMDRsUFRAWIB0iIiAdHx8kKDQsJCYxJx8fLT0tMTU3Ojo6Iys/RD84QzQ5Ojf/2wBDAQoKCg0MDRoPDxo3JR8lNzc3Nzc3Nzc3Nzc3Nzc3Nzc3Nzc3Nzc3Nzc3Nzc3Nzc3Nzc3Nzc3Nzc3Nzc3Nzc3Nzf/wAARCACnAN8DASIAAhEBAxEB/8QAGwAAAgMBAQEAAAAAAAAAAAAAAwQBAgUABgf/xAA8EAACAgEDAgQEBAQEBAcAAAABAgADEQQSIQUxE0FRYQYicYEUMpGhQmKxwSMzUtEVcoLhByRDZJLS8P/EABkBAAMBAQEAAAAAAAAAAAAAAAABAgMEBf/EACQRAAICAgMBAAICAwAAAAAAAAABAhEDIRIxQRMEUSJhMkJx/9oADAMBAAIRAxEAPwD2DHjicz1+EQyDd6yflPZZRkz5T2VR5bsSszj2i4qNjgFW255Ij9tIYYwYPNtYC1jJ7/l7GbJ60YNb2OajpGlr0VrVtmwjcpY8CeeZQTxNDUvq7v8AMJHsIr4b5xjmPHce2KdS6VFdNortU+2ivefpGG6JrVYK2nbJ7Z4mx0zqP4bQKoqQOp4bbyZL9XstsDPgAZmcs2TlpGscMKtsyn6D1CsZOnZieflIMBo2/D6ndbnCd195tW9Xcnh/KKLdprbM30g58xCOWT/yQnij/qy6dc8Fyaau/dmOTA39Ytvf5wuzHYjmD1OmrLHw7MDyBijUOoJxkDzE0hDE9kTnkWguo125fDrTCfzcxEjcxJhdsjbN4pR6MJNy7AlJBSH2ztkoQALO2w+z2nbPaAgG2dth9ntONcLAX2yCkY2SNkAFykrsjOyRs9oWAvslCka2e0rsgAq1WYB6Y/slGrgB6hmZVB3LhvftD0Bm4ejJx33bZkV3F8HHHbt3jf4t2ChmJC9hntPOZ3+jRq8XOwssOmmoSkM1jbj345ii6piv5vpLG9rM5AMzbZaoreFBO3OPcRO20KcY+80D8ig3LwewityDVMFrrbPYBRkky4zoTiKNecYXgQRdmH/ePP02yoA31vWucZYYlXp04X5XYmWpRZDixIA+snJ9YVkxK7Zsooxcmim4/X6ypJPkMQoX2nbZoqRDbYLEnbCbZwWVZIPbC0UeJYqnzk7Y70/T1225ts2IvJ95MpUrHFW6LtoaaXAamx8+YPET1ApDYprwfUMZsdSfbXW1DoyjuPOZalduGUHMxxNvbNsiSdIW2NYcYz9BLNobQA2xsY9Jo6XUDTnctQP1jFvUfGwNu09+BHLLNPSFHHBrbMj/AIdqcA+C2DAW0PU211IPpNk6h8hkOVz6QWqel7BlNxxyQY1klexPFCtMyAmDyOBL3EWY+XHrGrBUfyhgfTvKKin82R9pfIz41oT2e0qUjZQZlSkvkTQqUlTWfQ/pHAozyuR6STtxgUqPfJi5DUUxFNT7y/4kesXr6dqMfnX65H9JzaHUqcYz7hhOTR02Npq+ZpaLW0qG3YHHeYS9P1zqWWlmAOMKc5kLp9SjDdTahI7MMSZKL02XFyW0ej1XUhqEICjnzhek9Rei0EbGJ4PODMCui89xLrVqAeFkfNVRX0d2erPUn1L7GsRQfXmT4GiG629amOMYHH7Tz9PT9dYgZUYgjPbjHnzOOj1bAFlPfHfMhQS0mW5v1D5p0b25Fnhpnt3kX/haztqQuP8AUeIomk1O1mQggd8icFsRdrnDfSbx/wCmMteEsFY5CgewkKiZ+bd/0ym23PDAwqg4AY5mikZUU2ThXDgQldLPng/pK50TxYrsl1AzzmM16Z7PyDOI3penO74sIQY7yZZYpFrFJsSqrLtsqRmY+WYazQ6nxgppK7uPb9Zs1VV6dR4brn2HJlXsLNuB5HkcTmf5Dv8Aijo+Cr+TMlumatTgVlsnHykGCuot07hbUIbHAmlfqiMYYcdtvlFHuaz5XLEHvkCawnkfZlOEF0LYdxtVPsJDUP3av9Ycqv8ADkH7SCDjuZomZ0vRRkI8sfSVKZxkdozszI2S1IjiLFJGyNbJHhw5CoWCjPIkgIO4/eGNcgVwsasrqKqN6fhu2wZ5zzjmUWv2jOmWizSbxb/iDuMcfYywp3DjkeoM4VkSVHZKDbst00PVrqiCV+YZ5xxNDqOLNo+bO7jccnESqNtVhcYyRiH8Vy4cs+4ekwm3KVo2x1GNMZr0VVtdamtBYfzMTkARBtwswtdYHlgQjPlQBuU+eDAVq6tklSPccxx5J22EuL6R6GhUs0FVG4Cwjkp2BmTqNJZRYta2eIpyRhTxK6e1PFAawgeWBCWai1bmetyRt29u4maTi9GjcWtgLa3XuzDP2ijoc8kn6xm6+9gNzEjzwokAKVyf3nTCTXZz5Ip6Qrs5lgkPsXGR3khPWbKdmLhQDaZfL4/M36woTPlJ2CPmhcWDUuPMj6S2XPmfvCiv2hqNJbeWFVZbbyZLnFbY1F9IUAeXUsAeZpUdLsd9tuKxjOe5na3QpQE8Kze3mOMSPvjui1hnVmZsMrsjfhHPIxGa+nXWKrKg2t2YkYlvLFemfzb6RmhIQUOay+1tg/ixx+sat0j1WBGAyf8AScz0dNQXTJVsGAoBA7TLL+SoK1s1xfjubp6PHtXiU2T2FmlpB3GsHJOWxnEQtopSskU0sp8z3kx/MT8Lf4jXp50pidsjzpUSdilfTniDWkuwVRkngc4m6yo53iaFCkjZHr9JZSyqwBLf6TmQdJcAT4T4HniCyxfofKX6Pkel+ONbUAbTRaB5tVg/qCJtaD/xB07ELraCgP8AFU2f2M+cBQUAIwCOP+0qGA4Pf0DZnm8zsSo+36D4j6T1Aqum1tZsI4Rmw36Gauf+YfafAkyy5TC4PHpG01usCKralyMcDcTiPmOz7n8uMswH/NxJ+XE+J0dZ6lpmD6fWXIf5bDzNbS/HPWasC167ccfPX/cYhzDR9XCpk5yR2wDJ3U/l2nA88z5vT8faxipamge208/vNWj45oZP8XTMG9FcES6v0OSR7UeD55+5nP4JGFQD7zyNPxjobWxYtiD7GNU/EvT3P+Y6gnuy8SlFic49HpB4Y/hX7yCaz6TPq1+muQNXdWy+oaF/EUhdxdQPUsI1aB0amk0qXWMLLlrVfPdyYbWW6YKaaFXAIO4dz95563rPTKh8+pQn+Tn+ktV1nprjjVVZ/myP7SGpN3spOKXhrvVWqBvGUt/pmz0y2urSspZVwe5OCZ5D/jfTg206ynP3/wBpzdf6cv8A6/HspMJxlNUxRlGLs9DreorTcxVgWYdg0zH1ZuPztz6TMX4g6ZaSCxTHm9Z5/SRb13pnbcW/5azKhGMfBSm5emzRahO3BJHHBm3QQ4CqUSsD+HnE+b9U+KtNp6tvTk33H+JhgJ9vMzF0Pxn1jTO2+7xqyc7LOP0IkZFy6Hjnw7Pr9n4PxFTZudu26N0utNR5JK8ZM+TXfHV1hDJpqw2OWe0t/tFj8baxmO9aHX/SQ3/2mUof2Wsyvo+n6jqldfiDduJ7bTwJmpezrlrfkzyDPm2p+KuoagfI6VL6JWB/XMWTrmvZz42u1IQDkqxJH7zSMoQWjOU3I+orZWfyhj9BLb1U7XZUP8zAT5HZ1fXPw+qvZfQ2GKW6m2wklmIPfmEs6rRCX7PudnWulaPSBdXr6EwOc2jn6Y5mZZ8b/DgCg6xmwMEpS7f2nxey9Qck8+e4wLagZyXQZ7Y5nM5f2bfV/o84uqGFYquR/CB+kq2qvV/mACZyQkVrovHzKOfcS/gaonivn2IlUXwHRba1WBwc5O4ZlUuJTbYU9h2i/gaw5DL347y1eh1LN+RSfIFpSRPEZXUthSxC5HHMIt7vwLv/AI8yael9QIAXT0gfXM1NJ8O2WgbrVrbHzbVPeMXERFw2kl23jsMjH/eR4to5a5s+inAm2Pg7/wB1YR3xsEkfCFIPz325/lEKDiY63XYyL1IHOGBP7zvxd9AVmtQjPdWx+xnoU+E9Htwz3N9TGK/hXQdyLOP55ai/BNHnx1RlCl3fnzzmG0/WrgQqMze2zP8ATmeko+G+mVOG8JmP81hM1dJodJpR/wCX06V+pVQMzWMX6zN0YPTNZdq7l076bUAt/HXWSB9RxNi7pOrVc12B8+RAWalI7AKxx9owWYdwuPrL3+xJI84vS+os4DYC+zAxgdA6nauVtBHryJt7+O4H0mhpLE2YALH0zJm6Q4xTZ48fD/VQxBdceggreh9SXuQT/M+Z6HrPX9N0ytyQr6jHyU55P+w7z591T436r4wNN1aqeQldYwP1GTMHlSdF/NeBNeLtJqXpvZRYvkoira852rggDk/2mV1HqLajVNbq7C1zjNhCjH6DsIfpmht6kW1C+IKKyqtYtZKgntn05B7zB5H2CgMDqSFypbDL+YKM4hU1KWH5bRjyJGDn0xNfSdCopUsaxaTwWsGQZpfhi1YUrWAvYIoGP3mbzrw1jgPLHUAD/Mx9YE61iMAM3/TN3VdDW/JU25PrjBMxOpdNv6cQ2pUrWcbc+ZkfQmWNxAnW2ux2qT7CUd7cZsfAPkp5MA148RkqGVH7yvhmxyzsWI574BkubIojUOmGwAR/MSSYBr72s2IpCjgfLHF8M5dssvlg4lHwMFUOc+UlZEA6OltjmXTpfI4M3/BEsKgJ6PFGnJmUvSVOAVHM1tN02upQNi/cZjFKAEGM8nyxJqil0UWhQOAB9Jeqob/KW8pNfeNCHFUY8pRl+btDIF2d5RsZgmMq9e3hXDe+Mf1kKp88SSRiVLATWLM5IKAAfKXz7xYNJDy0yKHEMuTFFsljbBghnjEbpx4f95li2NVWnZJm9Dh2ef8AiT4fGsusvpc+IcZ+bHliYmh+HLGdDfSGAJJJOG9sH/8ACe4sYsMEH9ou5xMZY4t2aXR4rUfDKW9QViFZCRvYgHwx6lT3+vaej6b03SdO0zaeksqv8zBm4f0PHB7xwqhPzDOT5cEffygLNNZXlqmNg8hwGA+vZvuM+8wyYZeM0hOLfQUVIPyZ+zcQhVFHzWqo88jP95mnUWhiABYFH5cEMD7g9vtKfjqnUGzfSxJHzHP6GcLxuPZtyHH1FKEhNze/aLall1CFWRWB9TmVvupwFWwFgAfzMxP7mZ3VdY+mpDBXDE4G5cZ4+uf2ipmcpfsS1vSNMC1lLipm7nnkTFtxWfDQlz6rmUv6hqL3JJfCnaVz5+UFWr2WNv1AUA47c8iaU/TB0FVlABYjgytlzAKPmXPP1g/BRCAbWsJPfGJZbEwWevaAeGznMKRJ7gGTKywM9PkacQ1ZxC7vSLBoRT7ySkg2TLI2DBbuJytBBRoK+FxKtZAB/eUL7sYPcwTGwzWYlN8Duzgg9z8vv7yN3Pt6iaJmbQYvJD+8W3+fl6zt/vKslobFksbImHxJ8SOxUNh4xXbxM0WQyWRNjSH/ABOIKxgfKBFnHJlWsklNEksJwtIgzYT5yhaFhQV9lhBsXkflK8EfQzO6rQ9GkuvrYWYGQLO49fr944G5g9b/AImles9mmWSKkqopNmHoes32LXUrABchqyoww9BzmB1NI1t6rRTXXg4wrcEx+rpWnDV2BSHHmJmimzSq7hDYGtfIP17znnjmo0ykoNmdra7KC1fiIHOcZOR+sUe530z7lVQrZUqAefqPabVh01hQOaixH8S5x9/94yg0FarXq9CjEnuOxHqMTn6D5W9Hk79SQVKqMEbhu4yJFODUWbtnjOZ63VdO6TqK0FaPW5ORhuFAiLdEYBk03hXnAAycf14j+kaqiZQkuj0OZ2ZTMgtO8oKIQNFwxl90VjCl5ytAlpweMBoWAcnt5yu7LBcAtjdgnt7n/aB38d8SpsAwcEMwwAfSABhYCGOeM8kjv9JG/I9E8oEnnwwcgck+hkF88eQjsTQbfnnykb+eIIv5eUjdiVZPENv95O+Lb5O+PkKhlXhFsiXiS6vFY0h3xJBsi2/iVNkVjoa3zjYIp4nvONkdioa8QSGsyMcRbxJHiQCg5f3gnI2kY4MGbJUvCxUK63RVahgzLzjHESavU1aktvLoRkLwD/tNNmgLRuYH0mc8cZDUmjKt1tNFX+LSyuT6k/Y54g7NUTYppFiZGRtGOMecP1LSfiDyMgc/eZmqrud1XxTtA7AY5nJPFTKds9gWld0GzyFadVjoODO3QRaRuisYbdxI3QRaRu8v0+sLAYDchTKC3iy4nv8AKsCXOM+bcCcTudax2TkmFgGLeHUF7FvKcDtQCA3+LaW8h2M5my2IWAZWzKu8oX4xKAyrFQYNILwTNK7oWFBw0urxYNJ3iFgMl/fEgvzAb5BaFhQffO3wGR7fpILxphQffILwG+VLx2FDBeVLwO+QXjFQUtKloPdI3QFRZm4Mzrky5MdY8Rd+8iS5DWh/JlgcTp0gondO3Tp0QyN/GR5SM/Nj0/rOnQAgP+d/TsJG410mz+J506ICV+SnPniVqJOCZ06MKOY8yckCdOgAN35nBszp0Ykid2OJJbnE6dCwJzI3Tp0AO3SM/T9J06NMCpaQWnTo0BXJnbp06MZG4zt06dKEVZiO8Czczp0BH//Z"/>
          <p:cNvSpPr>
            <a:spLocks noChangeAspect="1" noChangeArrowheads="1"/>
          </p:cNvSpPr>
          <p:nvPr/>
        </p:nvSpPr>
        <p:spPr bwMode="auto">
          <a:xfrm>
            <a:off x="77788" y="-693738"/>
            <a:ext cx="1933575" cy="1447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4" name="Picture 10" descr="http://t2.gstatic.com/images?q=tbn:ANd9GcRkWjTo-TkXuyqenqSIqCQY-Ln27KDxL699pv8fn9sOcEfpWEnLq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038600"/>
            <a:ext cx="3549752" cy="2362200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16398" name="Picture 14" descr="http://t0.gstatic.com/images?q=tbn:ANd9GcS5wQQXNBuVHPwAsbbWlDC4Q6kZ9enHZtcv1cJhOdKkPPB4Au9m9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161022"/>
            <a:ext cx="2743200" cy="1786134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16388" name="Picture 4" descr="http://t3.gstatic.com/images?q=tbn:ANd9GcSO8QCneGTvmi_w5INfjNG73z9lw4STUzhimK7pUQ0ulhMizcP1og&amp;t=1"/>
          <p:cNvPicPr>
            <a:picLocks noChangeAspect="1" noChangeArrowheads="1"/>
          </p:cNvPicPr>
          <p:nvPr/>
        </p:nvPicPr>
        <p:blipFill>
          <a:blip r:embed="rId5" cstate="print"/>
          <a:srcRect l="2207" t="20000" r="5112" b="20000"/>
          <a:stretch>
            <a:fillRect/>
          </a:stretch>
        </p:blipFill>
        <p:spPr bwMode="auto">
          <a:xfrm>
            <a:off x="381000" y="2590800"/>
            <a:ext cx="3200400" cy="1676400"/>
          </a:xfrm>
          <a:prstGeom prst="rect">
            <a:avLst/>
          </a:prstGeom>
          <a:noFill/>
          <a:ln w="1905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16400" name="Picture 16" descr="http://truthhiker.files.wordpress.com/2007/11/moose.jpg"/>
          <p:cNvPicPr>
            <a:picLocks noChangeAspect="1" noChangeArrowheads="1"/>
          </p:cNvPicPr>
          <p:nvPr/>
        </p:nvPicPr>
        <p:blipFill>
          <a:blip r:embed="rId6" cstate="print"/>
          <a:srcRect l="8000" r="14000"/>
          <a:stretch>
            <a:fillRect/>
          </a:stretch>
        </p:blipFill>
        <p:spPr bwMode="auto">
          <a:xfrm flipH="1">
            <a:off x="609600" y="1202173"/>
            <a:ext cx="1447800" cy="1464827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16402" name="Picture 18" descr="http://t0.gstatic.com/images?q=tbn:ANd9GcT9LClPocMsuBU4vn5r20bgzYOjJbfrPTzyMX_ZfvOgPKtObZi2"/>
          <p:cNvPicPr>
            <a:picLocks noChangeAspect="1" noChangeArrowheads="1"/>
          </p:cNvPicPr>
          <p:nvPr/>
        </p:nvPicPr>
        <p:blipFill>
          <a:blip r:embed="rId7" cstate="print"/>
          <a:srcRect l="8633" t="8840" r="5036" b="7182"/>
          <a:stretch>
            <a:fillRect/>
          </a:stretch>
        </p:blipFill>
        <p:spPr bwMode="auto">
          <a:xfrm>
            <a:off x="2057400" y="1600200"/>
            <a:ext cx="1143000" cy="914400"/>
          </a:xfrm>
          <a:prstGeom prst="rect">
            <a:avLst/>
          </a:prstGeom>
          <a:noFill/>
        </p:spPr>
      </p:pic>
      <p:pic>
        <p:nvPicPr>
          <p:cNvPr id="16396" name="Picture 12" descr="http://t2.gstatic.com/images?q=tbn:ANd9GcRnDviSb_hPq1YkoJ5o2dV11mLYvf4jxmdmaRFDzhupkpU49qZk1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1800" y="3886200"/>
            <a:ext cx="1876425" cy="2650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838200" y="1447800"/>
            <a:ext cx="769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4400" dirty="0" smtClean="0"/>
              <a:t>It is a </a:t>
            </a:r>
            <a:r>
              <a:rPr lang="en-US" sz="4400" i="1" dirty="0" smtClean="0">
                <a:solidFill>
                  <a:srgbClr val="42DE76"/>
                </a:solidFill>
              </a:rPr>
              <a:t>heritage river </a:t>
            </a:r>
            <a:r>
              <a:rPr lang="en-US" sz="4400" dirty="0" smtClean="0"/>
              <a:t>– it’s protected under the law. </a:t>
            </a:r>
            <a:endParaRPr lang="en-US" sz="4400" dirty="0"/>
          </a:p>
        </p:txBody>
      </p:sp>
      <p:pic>
        <p:nvPicPr>
          <p:cNvPr id="8194" name="Picture 2" descr="http://upload.wikimedia.org/wikipedia/commons/thumb/5/5e/Battery_Park_City_005.JPG/220px-Battery_Park_City_00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9000"/>
            <a:ext cx="3962400" cy="2819400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8196" name="Picture 4" descr="http://t0.gstatic.com/images?q=tbn:ANd9GcQP4Af8YYDZtCu31nVNsaW258A2jIYyl0IMBtdBrXlgmGsWKiX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599" y="3429000"/>
            <a:ext cx="3971511" cy="2819400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 River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800600" y="1219200"/>
            <a:ext cx="3962400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800" dirty="0"/>
              <a:t>It </a:t>
            </a:r>
            <a:r>
              <a:rPr lang="en-US" sz="3800" dirty="0" smtClean="0"/>
              <a:t>is </a:t>
            </a:r>
            <a:r>
              <a:rPr lang="en-US" sz="3800" b="1" dirty="0" smtClean="0">
                <a:solidFill>
                  <a:srgbClr val="42DE76"/>
                </a:solidFill>
              </a:rPr>
              <a:t>very polluted </a:t>
            </a:r>
            <a:r>
              <a:rPr lang="en-US" sz="3800" dirty="0" smtClean="0"/>
              <a:t>... But people are cleaning it up</a:t>
            </a:r>
            <a:endParaRPr lang="en-US" sz="3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800" dirty="0" smtClean="0"/>
              <a:t>Many companies are built along the Hudson (like GE)</a:t>
            </a:r>
            <a:endParaRPr lang="en-US" sz="3800" dirty="0"/>
          </a:p>
        </p:txBody>
      </p:sp>
      <p:pic>
        <p:nvPicPr>
          <p:cNvPr id="7170" name="Picture 2" descr="http://t2.gstatic.com/images?q=tbn:ANd9GcRgh_hi-htuFTc0tUXEXI9PyM4I5QCh3YxyfOE-eKKZOq7csQzWIg"/>
          <p:cNvPicPr>
            <a:picLocks noChangeAspect="1" noChangeArrowheads="1"/>
          </p:cNvPicPr>
          <p:nvPr/>
        </p:nvPicPr>
        <p:blipFill>
          <a:blip r:embed="rId2" cstate="print"/>
          <a:srcRect r="12500" b="2739"/>
          <a:stretch>
            <a:fillRect/>
          </a:stretch>
        </p:blipFill>
        <p:spPr bwMode="auto">
          <a:xfrm>
            <a:off x="457200" y="1442708"/>
            <a:ext cx="3657600" cy="2367292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7172" name="Picture 4" descr="http://t0.gstatic.com/images?q=tbn:ANd9GcR9FxxHLdkh11ghHQBCNa-qMGpMzYmDipv20Frpgaen9cjkwj1MR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14521"/>
            <a:ext cx="3810000" cy="2362479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 River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1524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800" dirty="0" smtClean="0"/>
              <a:t>There is also a lot of </a:t>
            </a:r>
            <a:r>
              <a:rPr lang="en-US" sz="3800" dirty="0" smtClean="0">
                <a:solidFill>
                  <a:srgbClr val="2FF17E"/>
                </a:solidFill>
              </a:rPr>
              <a:t>tourism: fishing, rafting </a:t>
            </a:r>
            <a:r>
              <a:rPr lang="en-US" sz="3800" dirty="0" smtClean="0"/>
              <a:t>and</a:t>
            </a:r>
            <a:r>
              <a:rPr lang="en-US" sz="3800" dirty="0" smtClean="0">
                <a:solidFill>
                  <a:srgbClr val="2FF17E"/>
                </a:solidFill>
              </a:rPr>
              <a:t> boating </a:t>
            </a:r>
            <a:r>
              <a:rPr lang="en-US" sz="3800" dirty="0" smtClean="0"/>
              <a:t>are</a:t>
            </a:r>
            <a:r>
              <a:rPr lang="en-US" sz="3800" dirty="0" smtClean="0">
                <a:solidFill>
                  <a:srgbClr val="2FF17E"/>
                </a:solidFill>
              </a:rPr>
              <a:t> </a:t>
            </a:r>
            <a:r>
              <a:rPr lang="en-US" sz="3800" dirty="0" smtClean="0"/>
              <a:t>popular</a:t>
            </a:r>
            <a:r>
              <a:rPr lang="en-US" sz="3800" dirty="0" smtClean="0">
                <a:solidFill>
                  <a:srgbClr val="2FF17E"/>
                </a:solidFill>
              </a:rPr>
              <a:t>.</a:t>
            </a:r>
            <a:endParaRPr lang="en-US" i="1" dirty="0" smtClean="0">
              <a:solidFill>
                <a:srgbClr val="2FF17E"/>
              </a:solidFill>
            </a:endParaRPr>
          </a:p>
        </p:txBody>
      </p:sp>
      <p:pic>
        <p:nvPicPr>
          <p:cNvPr id="6146" name="Picture 2" descr="http://t2.gstatic.com/images?q=tbn:ANd9GcQybxIkRgGJ22VrYB4LvLG0QA2FR_gZC617MMWhQV1zhbMaApdtjA"/>
          <p:cNvPicPr>
            <a:picLocks noChangeAspect="1" noChangeArrowheads="1"/>
          </p:cNvPicPr>
          <p:nvPr/>
        </p:nvPicPr>
        <p:blipFill>
          <a:blip r:embed="rId2" cstate="print"/>
          <a:srcRect t="13675" r="4448" b="4274"/>
          <a:stretch>
            <a:fillRect/>
          </a:stretch>
        </p:blipFill>
        <p:spPr bwMode="auto">
          <a:xfrm>
            <a:off x="571500" y="3048000"/>
            <a:ext cx="4533900" cy="2971800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6148" name="Picture 4" descr="http://t1.gstatic.com/images?q=tbn:ANd9GcSz2aRSkwA3y9wxEf1xvHDwmPSjx0jIWdO0hbDIUXmsPgMSFi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81400"/>
            <a:ext cx="3352800" cy="2684912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6400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 River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6172200" cy="1706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	</a:t>
            </a:r>
            <a:r>
              <a:rPr lang="en-US" sz="3400" smtClean="0"/>
              <a:t>Many </a:t>
            </a:r>
            <a:r>
              <a:rPr lang="en-US" sz="3400" smtClean="0">
                <a:solidFill>
                  <a:schemeClr val="hlink"/>
                </a:solidFill>
              </a:rPr>
              <a:t>animals, birds, fish</a:t>
            </a:r>
            <a:r>
              <a:rPr lang="en-US" sz="3400" smtClean="0"/>
              <a:t> and plants call the river </a:t>
            </a:r>
            <a:r>
              <a:rPr lang="en-US" sz="3400" smtClean="0">
                <a:solidFill>
                  <a:schemeClr val="hlink"/>
                </a:solidFill>
              </a:rPr>
              <a:t>home</a:t>
            </a:r>
            <a:r>
              <a:rPr lang="en-US" sz="3400" smtClean="0"/>
              <a:t>.</a:t>
            </a:r>
          </a:p>
        </p:txBody>
      </p:sp>
      <p:pic>
        <p:nvPicPr>
          <p:cNvPr id="5122" name="Picture 2" descr="http://t2.gstatic.com/images?q=tbn:ANd9GcTVEgQ5kXBweS8XdsXfZIjoXc9tO46I9AtonniXderM6cTYvhN3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572000"/>
            <a:ext cx="2695575" cy="1895476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5124" name="Picture 4" descr="http://t3.gstatic.com/images?q=tbn:ANd9GcQfjoVcOoGAj8kjASPFqrmnv-Zkd1voxfSXX26C5JugSy7l9VIJy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0"/>
            <a:ext cx="2590800" cy="1762126"/>
          </a:xfrm>
          <a:prstGeom prst="rect">
            <a:avLst/>
          </a:prstGeom>
          <a:noFill/>
        </p:spPr>
      </p:pic>
      <p:pic>
        <p:nvPicPr>
          <p:cNvPr id="5126" name="Picture 6" descr="http://t3.gstatic.com/images?q=tbn:ANd9GcRga0075jOUE7r2oQwEie1oAhvskM70cUOGy-6Q4oZVj0Dj4vd3D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048000"/>
            <a:ext cx="2209800" cy="1465194"/>
          </a:xfrm>
          <a:prstGeom prst="rect">
            <a:avLst/>
          </a:prstGeom>
          <a:noFill/>
          <a:ln w="1905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5128" name="Picture 8" descr="http://t1.gstatic.com/images?q=tbn:ANd9GcTJiBWvH8nPstxlm1U8Bx51-zM8OKPDWltxLpEf6NVsz-9mf4a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495800"/>
            <a:ext cx="3282880" cy="2114551"/>
          </a:xfrm>
          <a:prstGeom prst="rect">
            <a:avLst/>
          </a:prstGeom>
          <a:noFill/>
        </p:spPr>
      </p:pic>
      <p:pic>
        <p:nvPicPr>
          <p:cNvPr id="5130" name="Picture 10" descr="http://t3.gstatic.com/images?q=tbn:ANd9GcSfpUjvBqPaO8Xe8h7q6OyPQ8t6li-dIIqZMWQemc6SU-36I_37"/>
          <p:cNvPicPr>
            <a:picLocks noChangeAspect="1" noChangeArrowheads="1"/>
          </p:cNvPicPr>
          <p:nvPr/>
        </p:nvPicPr>
        <p:blipFill>
          <a:blip r:embed="rId6" cstate="print"/>
          <a:srcRect t="14118"/>
          <a:stretch>
            <a:fillRect/>
          </a:stretch>
        </p:blipFill>
        <p:spPr bwMode="auto">
          <a:xfrm flipH="1">
            <a:off x="304798" y="2895601"/>
            <a:ext cx="2590802" cy="1676400"/>
          </a:xfrm>
          <a:prstGeom prst="rect">
            <a:avLst/>
          </a:prstGeom>
          <a:noFill/>
          <a:ln w="1905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5132" name="Picture 12" descr="http://t1.gstatic.com/images?q=tbn:ANd9GcRKWvDBr3Kji7hhTltVlTqbX8z2n9bstOmqcYbEBsDQ0gS-HL6Psw"/>
          <p:cNvPicPr>
            <a:picLocks noChangeAspect="1" noChangeArrowheads="1"/>
          </p:cNvPicPr>
          <p:nvPr/>
        </p:nvPicPr>
        <p:blipFill>
          <a:blip r:embed="rId7" cstate="print"/>
          <a:srcRect l="43651" t="22222"/>
          <a:stretch>
            <a:fillRect/>
          </a:stretch>
        </p:blipFill>
        <p:spPr bwMode="auto">
          <a:xfrm>
            <a:off x="7391400" y="457200"/>
            <a:ext cx="1313905" cy="1295400"/>
          </a:xfrm>
          <a:prstGeom prst="rect">
            <a:avLst/>
          </a:prstGeom>
          <a:noFill/>
          <a:ln w="1905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5134" name="Picture 14" descr="http://t0.gstatic.com/images?q=tbn:ANd9GcRjxCLNjfQVwLR7o4V011T8ZTKxfp6fVeFG6ZoB-ja5ofXkggOJ"/>
          <p:cNvPicPr>
            <a:picLocks noChangeAspect="1" noChangeArrowheads="1"/>
          </p:cNvPicPr>
          <p:nvPr/>
        </p:nvPicPr>
        <p:blipFill>
          <a:blip r:embed="rId8" cstate="print"/>
          <a:srcRect t="7442"/>
          <a:stretch>
            <a:fillRect/>
          </a:stretch>
        </p:blipFill>
        <p:spPr bwMode="auto">
          <a:xfrm>
            <a:off x="4238625" y="2667000"/>
            <a:ext cx="2619375" cy="1895476"/>
          </a:xfrm>
          <a:prstGeom prst="rect">
            <a:avLst/>
          </a:prstGeom>
          <a:noFill/>
          <a:ln w="15875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5136" name="Picture 16" descr="http://t2.gstatic.com/images?q=tbn:ANd9GcSr8q2GxSuQBXb7JEZbIJJIhK4GA_jiyNUhwuWP0KfPhGmecWo56g"/>
          <p:cNvPicPr>
            <a:picLocks noChangeAspect="1" noChangeArrowheads="1"/>
          </p:cNvPicPr>
          <p:nvPr/>
        </p:nvPicPr>
        <p:blipFill>
          <a:blip r:embed="rId9" cstate="print"/>
          <a:srcRect l="6015" t="8466" r="9774" b="19577"/>
          <a:stretch>
            <a:fillRect/>
          </a:stretch>
        </p:blipFill>
        <p:spPr bwMode="auto">
          <a:xfrm>
            <a:off x="2895600" y="3048000"/>
            <a:ext cx="1371600" cy="1219199"/>
          </a:xfrm>
          <a:prstGeom prst="rect">
            <a:avLst/>
          </a:prstGeom>
          <a:noFill/>
          <a:ln w="1905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5138" name="Picture 18" descr="http://t1.gstatic.com/images?q=tbn:ANd9GcRwTIGWvtrm2n7ol_rTQIL2rVwXy1_T3lsL5lLtrh6rwkK1MLO-sg"/>
          <p:cNvPicPr>
            <a:picLocks noChangeAspect="1" noChangeArrowheads="1"/>
          </p:cNvPicPr>
          <p:nvPr/>
        </p:nvPicPr>
        <p:blipFill>
          <a:blip r:embed="rId10" cstate="print"/>
          <a:srcRect l="6272" t="9756" r="9059" b="7317"/>
          <a:stretch>
            <a:fillRect/>
          </a:stretch>
        </p:blipFill>
        <p:spPr bwMode="auto">
          <a:xfrm>
            <a:off x="6858000" y="1752600"/>
            <a:ext cx="1981200" cy="1247422"/>
          </a:xfrm>
          <a:prstGeom prst="rect">
            <a:avLst/>
          </a:prstGeom>
          <a:noFill/>
          <a:ln w="15875">
            <a:solidFill>
              <a:schemeClr val="accent6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 River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09600" y="914400"/>
            <a:ext cx="8001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dirty="0" smtClean="0"/>
              <a:t>The Hudson </a:t>
            </a:r>
            <a:r>
              <a:rPr lang="en-US" sz="3400" i="1" dirty="0" smtClean="0">
                <a:solidFill>
                  <a:srgbClr val="42DE76"/>
                </a:solidFill>
              </a:rPr>
              <a:t>hardly ever </a:t>
            </a:r>
            <a:r>
              <a:rPr lang="en-US" sz="3400" dirty="0" smtClean="0">
                <a:solidFill>
                  <a:srgbClr val="42DE76"/>
                </a:solidFill>
              </a:rPr>
              <a:t>floods</a:t>
            </a:r>
            <a:r>
              <a:rPr lang="en-US" sz="3400" dirty="0" smtClean="0"/>
              <a:t>. </a:t>
            </a:r>
            <a:endParaRPr lang="en-US" sz="3400" dirty="0"/>
          </a:p>
        </p:txBody>
      </p:sp>
      <p:pic>
        <p:nvPicPr>
          <p:cNvPr id="4100" name="Picture 4" descr="http://t1.gstatic.com/images?q=tbn:ANd9GcS2eZJY25SjzJGCjRuG__HPWTyng8nujcTA4OX5MlHsvQdLDdi8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429000"/>
            <a:ext cx="4196400" cy="3143251"/>
          </a:xfrm>
          <a:prstGeom prst="rect">
            <a:avLst/>
          </a:prstGeom>
          <a:noFill/>
          <a:ln w="22225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4102" name="Picture 6" descr="http://t1.gstatic.com/images?q=tbn:ANd9GcSlHLuueBp-7kty8HgjNH_7w9Ki4gxIklk7dO8QYVZMCwwncbcs"/>
          <p:cNvPicPr>
            <a:picLocks noChangeAspect="1" noChangeArrowheads="1"/>
          </p:cNvPicPr>
          <p:nvPr/>
        </p:nvPicPr>
        <p:blipFill>
          <a:blip r:embed="rId3" cstate="print"/>
          <a:srcRect t="13176" r="6818"/>
          <a:stretch>
            <a:fillRect/>
          </a:stretch>
        </p:blipFill>
        <p:spPr bwMode="auto">
          <a:xfrm>
            <a:off x="2057400" y="1815734"/>
            <a:ext cx="4267200" cy="2097753"/>
          </a:xfrm>
          <a:prstGeom prst="rect">
            <a:avLst/>
          </a:prstGeom>
          <a:noFill/>
          <a:ln w="22225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4098" name="Picture 2" descr="http://t2.gstatic.com/images?q=tbn:ANd9GcQ9NiSAS3AJHowmQp0cihxeJGbnImKjqBdboHNUhIFzbzOmy3tdIA"/>
          <p:cNvPicPr>
            <a:picLocks noChangeAspect="1" noChangeArrowheads="1"/>
          </p:cNvPicPr>
          <p:nvPr/>
        </p:nvPicPr>
        <p:blipFill>
          <a:blip r:embed="rId4" cstate="print"/>
          <a:srcRect l="14573" t="2105" r="8079"/>
          <a:stretch>
            <a:fillRect/>
          </a:stretch>
        </p:blipFill>
        <p:spPr bwMode="auto">
          <a:xfrm>
            <a:off x="422787" y="3733800"/>
            <a:ext cx="4149213" cy="2796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/>
              <a:t>The Hudson River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4648200" y="1189038"/>
            <a:ext cx="419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 smtClean="0"/>
              <a:t>A famous </a:t>
            </a:r>
            <a:r>
              <a:rPr lang="en-US" sz="3200" i="1" dirty="0" smtClean="0">
                <a:solidFill>
                  <a:srgbClr val="42DE76"/>
                </a:solidFill>
              </a:rPr>
              <a:t>plane crash </a:t>
            </a:r>
            <a:r>
              <a:rPr lang="en-US" sz="3200" dirty="0" smtClean="0"/>
              <a:t>happened on the river in 2009.</a:t>
            </a:r>
            <a:endParaRPr lang="en-US" sz="3200" dirty="0"/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381000" y="3581400"/>
            <a:ext cx="480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hlink"/>
                </a:solidFill>
              </a:rPr>
              <a:t>The pilot (“Sully”) landed safely and everyone lived</a:t>
            </a:r>
            <a:r>
              <a:rPr lang="en-US" sz="3200" dirty="0" smtClean="0"/>
              <a:t>. The plane took off from NY. It had hit a flock of birds; some went into the engine. </a:t>
            </a:r>
            <a:endParaRPr lang="en-US" sz="3200" dirty="0"/>
          </a:p>
        </p:txBody>
      </p:sp>
      <p:pic>
        <p:nvPicPr>
          <p:cNvPr id="3074" name="Picture 2" descr="The plane entered the water Thursday afternoon after a failed takeoff, the FAA say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4114800" cy="2400301"/>
          </a:xfrm>
          <a:prstGeom prst="rect">
            <a:avLst/>
          </a:prstGeom>
          <a:noFill/>
          <a:ln w="22225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3076" name="Picture 4" descr="http://t3.gstatic.com/images?q=tbn:ANd9GcSO8QCneGTvmi_w5INfjNG73z9lw4STUzhimK7pUQ0ulhMizcP1og&amp;t=1"/>
          <p:cNvPicPr>
            <a:picLocks noChangeAspect="1" noChangeArrowheads="1"/>
          </p:cNvPicPr>
          <p:nvPr/>
        </p:nvPicPr>
        <p:blipFill>
          <a:blip r:embed="rId3" cstate="print"/>
          <a:srcRect l="1742" t="8602" r="4172" b="2509"/>
          <a:stretch>
            <a:fillRect/>
          </a:stretch>
        </p:blipFill>
        <p:spPr bwMode="auto">
          <a:xfrm>
            <a:off x="5181600" y="3048000"/>
            <a:ext cx="3733800" cy="3429000"/>
          </a:xfrm>
          <a:prstGeom prst="rect">
            <a:avLst/>
          </a:prstGeom>
          <a:noFill/>
          <a:ln w="19050">
            <a:solidFill>
              <a:schemeClr val="accent6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 River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143000"/>
            <a:ext cx="3505200" cy="1752600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Tell someone at your table ONE thing you have learned about the </a:t>
            </a:r>
            <a:r>
              <a:rPr lang="en-US" sz="4000" b="1" dirty="0" smtClean="0"/>
              <a:t>Hudson</a:t>
            </a:r>
            <a:r>
              <a:rPr lang="en-US" sz="4000" dirty="0" smtClean="0">
                <a:solidFill>
                  <a:schemeClr val="hlink"/>
                </a:solidFill>
              </a:rPr>
              <a:t> river.</a:t>
            </a:r>
          </a:p>
        </p:txBody>
      </p:sp>
      <p:pic>
        <p:nvPicPr>
          <p:cNvPr id="2050" name="Picture 2" descr="http://t0.gstatic.com/images?q=tbn:ANd9GcRLZVMrHPy5OII9bDL5R_D9P0f-7MmYFwI8Sqd9HWyQA1oW20F7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990600"/>
            <a:ext cx="5257800" cy="5400676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The Hudson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19600" y="1600200"/>
            <a:ext cx="4648200" cy="457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i="1" u="sng" dirty="0" smtClean="0"/>
              <a:t>Task</a:t>
            </a:r>
            <a:r>
              <a:rPr lang="en-US" sz="3000" i="1" dirty="0" smtClean="0"/>
              <a:t>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i="1" dirty="0" smtClean="0"/>
              <a:t>  </a:t>
            </a:r>
            <a:r>
              <a:rPr lang="en-US" sz="4000" i="1" dirty="0" smtClean="0">
                <a:solidFill>
                  <a:srgbClr val="42DE76"/>
                </a:solidFill>
              </a:rPr>
              <a:t>Students will identify the Mississippi, Ohio, Rio Grande, Colorado</a:t>
            </a:r>
            <a:r>
              <a:rPr lang="en-US" sz="4000" i="1" dirty="0" smtClean="0"/>
              <a:t>, and </a:t>
            </a:r>
            <a:r>
              <a:rPr lang="en-US" sz="4000" b="1" i="1" dirty="0" smtClean="0"/>
              <a:t>Hudson</a:t>
            </a:r>
            <a:r>
              <a:rPr lang="en-US" sz="4000" i="1" dirty="0" smtClean="0"/>
              <a:t> </a:t>
            </a:r>
            <a:r>
              <a:rPr lang="en-US" sz="4000" i="1" dirty="0" smtClean="0">
                <a:solidFill>
                  <a:srgbClr val="42DE76"/>
                </a:solidFill>
              </a:rPr>
              <a:t>river</a:t>
            </a:r>
            <a:r>
              <a:rPr lang="en-US" sz="4000" i="1" dirty="0" smtClean="0"/>
              <a:t>s.</a:t>
            </a:r>
          </a:p>
        </p:txBody>
      </p:sp>
      <p:pic>
        <p:nvPicPr>
          <p:cNvPr id="15362" name="Picture 2" descr="http://t0.gstatic.com/images?q=tbn:ANd9GcTQza6HpoQV6dVn-TbbZo7STXPpbQLqoLl1yPrND5MKzCotu28k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03485"/>
            <a:ext cx="4114800" cy="4668715"/>
          </a:xfrm>
          <a:prstGeom prst="rect">
            <a:avLst/>
          </a:prstGeom>
          <a:noFill/>
          <a:ln w="15875">
            <a:solidFill>
              <a:schemeClr val="accent6">
                <a:lumMod val="20000"/>
                <a:lumOff val="80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828800"/>
            <a:ext cx="5334000" cy="1524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chemeClr val="hlink"/>
                </a:solidFill>
              </a:rPr>
              <a:t>“Where is the Hudson River?”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000" b="1" dirty="0" smtClean="0">
              <a:solidFill>
                <a:schemeClr val="hlink"/>
              </a:solidFill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810000" y="3794125"/>
            <a:ext cx="5181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“Why is it an important waterway in the U.S.?”</a:t>
            </a:r>
          </a:p>
        </p:txBody>
      </p:sp>
      <p:pic>
        <p:nvPicPr>
          <p:cNvPr id="6149" name="Picture 11" descr="j044190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3662363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5000" t="44000" r="50000" b="21000"/>
          <a:stretch>
            <a:fillRect/>
          </a:stretch>
        </p:blipFill>
        <p:spPr bwMode="auto">
          <a:xfrm>
            <a:off x="533400" y="609599"/>
            <a:ext cx="4495800" cy="56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3112105" y="2141820"/>
            <a:ext cx="469295" cy="525180"/>
          </a:xfrm>
          <a:custGeom>
            <a:avLst/>
            <a:gdLst>
              <a:gd name="connsiteX0" fmla="*/ 449943 w 469295"/>
              <a:gd name="connsiteY0" fmla="*/ 595085 h 601380"/>
              <a:gd name="connsiteX1" fmla="*/ 362857 w 469295"/>
              <a:gd name="connsiteY1" fmla="*/ 580571 h 601380"/>
              <a:gd name="connsiteX2" fmla="*/ 391886 w 469295"/>
              <a:gd name="connsiteY2" fmla="*/ 537028 h 601380"/>
              <a:gd name="connsiteX3" fmla="*/ 435429 w 469295"/>
              <a:gd name="connsiteY3" fmla="*/ 420914 h 601380"/>
              <a:gd name="connsiteX4" fmla="*/ 449943 w 469295"/>
              <a:gd name="connsiteY4" fmla="*/ 362857 h 601380"/>
              <a:gd name="connsiteX5" fmla="*/ 391886 w 469295"/>
              <a:gd name="connsiteY5" fmla="*/ 304800 h 601380"/>
              <a:gd name="connsiteX6" fmla="*/ 377371 w 469295"/>
              <a:gd name="connsiteY6" fmla="*/ 261257 h 601380"/>
              <a:gd name="connsiteX7" fmla="*/ 348343 w 469295"/>
              <a:gd name="connsiteY7" fmla="*/ 217714 h 601380"/>
              <a:gd name="connsiteX8" fmla="*/ 333829 w 469295"/>
              <a:gd name="connsiteY8" fmla="*/ 174171 h 601380"/>
              <a:gd name="connsiteX9" fmla="*/ 246743 w 469295"/>
              <a:gd name="connsiteY9" fmla="*/ 159657 h 601380"/>
              <a:gd name="connsiteX10" fmla="*/ 232229 w 469295"/>
              <a:gd name="connsiteY10" fmla="*/ 72571 h 601380"/>
              <a:gd name="connsiteX11" fmla="*/ 116114 w 469295"/>
              <a:gd name="connsiteY11" fmla="*/ 58057 h 601380"/>
              <a:gd name="connsiteX12" fmla="*/ 14514 w 469295"/>
              <a:gd name="connsiteY12" fmla="*/ 43542 h 601380"/>
              <a:gd name="connsiteX13" fmla="*/ 0 w 469295"/>
              <a:gd name="connsiteY13" fmla="*/ 0 h 60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295" h="601380">
                <a:moveTo>
                  <a:pt x="449943" y="595085"/>
                </a:moveTo>
                <a:cubicBezTo>
                  <a:pt x="420914" y="590247"/>
                  <a:pt x="383666" y="601380"/>
                  <a:pt x="362857" y="580571"/>
                </a:cubicBezTo>
                <a:cubicBezTo>
                  <a:pt x="350522" y="568236"/>
                  <a:pt x="384085" y="552630"/>
                  <a:pt x="391886" y="537028"/>
                </a:cubicBezTo>
                <a:cubicBezTo>
                  <a:pt x="402106" y="516588"/>
                  <a:pt x="427056" y="450219"/>
                  <a:pt x="435429" y="420914"/>
                </a:cubicBezTo>
                <a:cubicBezTo>
                  <a:pt x="440909" y="401734"/>
                  <a:pt x="445105" y="382209"/>
                  <a:pt x="449943" y="362857"/>
                </a:cubicBezTo>
                <a:cubicBezTo>
                  <a:pt x="411240" y="246744"/>
                  <a:pt x="469295" y="382207"/>
                  <a:pt x="391886" y="304800"/>
                </a:cubicBezTo>
                <a:cubicBezTo>
                  <a:pt x="381068" y="293982"/>
                  <a:pt x="384213" y="274941"/>
                  <a:pt x="377371" y="261257"/>
                </a:cubicBezTo>
                <a:cubicBezTo>
                  <a:pt x="369570" y="245655"/>
                  <a:pt x="356144" y="233316"/>
                  <a:pt x="348343" y="217714"/>
                </a:cubicBezTo>
                <a:cubicBezTo>
                  <a:pt x="341501" y="204030"/>
                  <a:pt x="347113" y="181762"/>
                  <a:pt x="333829" y="174171"/>
                </a:cubicBezTo>
                <a:cubicBezTo>
                  <a:pt x="308277" y="159570"/>
                  <a:pt x="275772" y="164495"/>
                  <a:pt x="246743" y="159657"/>
                </a:cubicBezTo>
                <a:cubicBezTo>
                  <a:pt x="241905" y="130628"/>
                  <a:pt x="255459" y="90639"/>
                  <a:pt x="232229" y="72571"/>
                </a:cubicBezTo>
                <a:cubicBezTo>
                  <a:pt x="201439" y="48624"/>
                  <a:pt x="154778" y="63212"/>
                  <a:pt x="116114" y="58057"/>
                </a:cubicBezTo>
                <a:lnTo>
                  <a:pt x="14514" y="43542"/>
                </a:lnTo>
                <a:lnTo>
                  <a:pt x="0" y="0"/>
                </a:ln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3657600" y="2209800"/>
            <a:ext cx="990600" cy="152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638800" y="533400"/>
            <a:ext cx="2895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Hudson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River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3505200"/>
            <a:ext cx="3276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4000" dirty="0" smtClean="0"/>
              <a:t>It divides New York State from New Jersey.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257800" y="1371600"/>
            <a:ext cx="3810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800" dirty="0"/>
              <a:t>It is </a:t>
            </a:r>
            <a:r>
              <a:rPr lang="en-US" sz="3800" dirty="0" smtClean="0"/>
              <a:t>named for an English Explorer, Henry Hudson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800" dirty="0" smtClean="0"/>
              <a:t>North River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800" i="1" dirty="0" smtClean="0"/>
              <a:t>“the river that flows both ways”</a:t>
            </a:r>
            <a:endParaRPr lang="en-US" sz="3800" i="1" dirty="0"/>
          </a:p>
        </p:txBody>
      </p:sp>
      <p:pic>
        <p:nvPicPr>
          <p:cNvPr id="8196" name="Picture 8" descr="Image-1"/>
          <p:cNvPicPr>
            <a:picLocks noChangeAspect="1" noChangeArrowheads="1"/>
          </p:cNvPicPr>
          <p:nvPr/>
        </p:nvPicPr>
        <p:blipFill>
          <a:blip r:embed="rId2" cstate="print"/>
          <a:srcRect l="7634" t="15802" r="5344" b="15062"/>
          <a:stretch>
            <a:fillRect/>
          </a:stretch>
        </p:blipFill>
        <p:spPr bwMode="auto">
          <a:xfrm>
            <a:off x="533400" y="1981200"/>
            <a:ext cx="4495800" cy="33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9"/>
          <p:cNvSpPr txBox="1">
            <a:spLocks noChangeArrowheads="1"/>
          </p:cNvSpPr>
          <p:nvPr/>
        </p:nvSpPr>
        <p:spPr bwMode="auto">
          <a:xfrm rot="430323">
            <a:off x="838200" y="1974850"/>
            <a:ext cx="690563" cy="1192213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8" name="Oval 10"/>
          <p:cNvSpPr>
            <a:spLocks noChangeArrowheads="1"/>
          </p:cNvSpPr>
          <p:nvPr/>
        </p:nvSpPr>
        <p:spPr bwMode="auto">
          <a:xfrm rot="2119725">
            <a:off x="3969022" y="2761161"/>
            <a:ext cx="463935" cy="434189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 rot="5400000">
            <a:off x="4007643" y="4298157"/>
            <a:ext cx="457200" cy="1614487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5181600" y="1676400"/>
            <a:ext cx="3733800" cy="43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800" dirty="0" smtClean="0"/>
              <a:t>Important, but not long – </a:t>
            </a:r>
            <a:r>
              <a:rPr lang="en-US" sz="3800" i="1" dirty="0" smtClean="0"/>
              <a:t>other little rivers flow into it</a:t>
            </a:r>
            <a:endParaRPr lang="en-US" sz="3800" i="1" dirty="0"/>
          </a:p>
          <a:p>
            <a:pPr>
              <a:spcBef>
                <a:spcPct val="50000"/>
              </a:spcBef>
            </a:pPr>
            <a:endParaRPr lang="en-US" sz="19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800" dirty="0"/>
              <a:t>It is </a:t>
            </a:r>
            <a:r>
              <a:rPr lang="en-US" sz="3800" dirty="0" smtClean="0">
                <a:solidFill>
                  <a:schemeClr val="hlink"/>
                </a:solidFill>
              </a:rPr>
              <a:t>315 </a:t>
            </a:r>
            <a:r>
              <a:rPr lang="en-US" sz="3800" dirty="0">
                <a:solidFill>
                  <a:schemeClr val="hlink"/>
                </a:solidFill>
              </a:rPr>
              <a:t>miles</a:t>
            </a:r>
            <a:r>
              <a:rPr lang="en-US" sz="3800" dirty="0"/>
              <a:t> long.</a:t>
            </a:r>
          </a:p>
        </p:txBody>
      </p:sp>
      <p:pic>
        <p:nvPicPr>
          <p:cNvPr id="12290" name="Picture 2" descr="http://upload.wikimedia.org/wikipedia/commons/7/7d/Hudsonmap.png">
            <a:hlinkClick r:id="rId2" tooltip="Hudson and Mohawk watershed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" y="1447800"/>
            <a:ext cx="456057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181600" y="1371600"/>
            <a:ext cx="3733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800" dirty="0" smtClean="0"/>
              <a:t>It may not be long but it sure is busy!</a:t>
            </a:r>
          </a:p>
          <a:p>
            <a:pPr>
              <a:spcBef>
                <a:spcPct val="50000"/>
              </a:spcBef>
            </a:pPr>
            <a:endParaRPr lang="en-US" sz="14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800" i="1" dirty="0" smtClean="0"/>
              <a:t> </a:t>
            </a:r>
            <a:r>
              <a:rPr lang="en-US" sz="3800" i="1" dirty="0" smtClean="0">
                <a:solidFill>
                  <a:srgbClr val="2FF17E"/>
                </a:solidFill>
              </a:rPr>
              <a:t>Barges</a:t>
            </a:r>
            <a:r>
              <a:rPr lang="en-US" sz="3800" i="1" dirty="0" smtClean="0"/>
              <a:t> </a:t>
            </a:r>
            <a:r>
              <a:rPr lang="en-US" sz="3800" dirty="0" smtClean="0"/>
              <a:t>deliver goods up and down the river day and night</a:t>
            </a:r>
            <a:endParaRPr lang="en-US" sz="3800" i="1" dirty="0"/>
          </a:p>
        </p:txBody>
      </p:sp>
      <p:pic>
        <p:nvPicPr>
          <p:cNvPr id="43010" name="Picture 2" descr="http://t0.gstatic.com/images?q=tbn:ANd9GcTSijdLpbbvuqlAJHutMXrDjclV3dBOdYuiuI74E-9PU15YZj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4800600" cy="384430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953000" y="1584325"/>
            <a:ext cx="3886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800" dirty="0"/>
              <a:t>The</a:t>
            </a:r>
            <a:r>
              <a:rPr lang="en-US" sz="3800" dirty="0">
                <a:solidFill>
                  <a:schemeClr val="hlink"/>
                </a:solidFill>
              </a:rPr>
              <a:t> </a:t>
            </a:r>
            <a:r>
              <a:rPr lang="en-US" sz="3800" dirty="0" smtClean="0">
                <a:solidFill>
                  <a:schemeClr val="hlink"/>
                </a:solidFill>
              </a:rPr>
              <a:t>NYC Harbor </a:t>
            </a:r>
            <a:r>
              <a:rPr lang="en-US" sz="3800" dirty="0" smtClean="0"/>
              <a:t>and then </a:t>
            </a:r>
            <a:r>
              <a:rPr lang="en-US" sz="3800" dirty="0" smtClean="0">
                <a:solidFill>
                  <a:schemeClr val="hlink"/>
                </a:solidFill>
              </a:rPr>
              <a:t>the Atlantic Ocean. </a:t>
            </a:r>
            <a:endParaRPr lang="en-US" sz="2400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/>
              <a:t> </a:t>
            </a:r>
            <a:r>
              <a:rPr lang="en-US" sz="3200" b="1" i="1" dirty="0" smtClean="0">
                <a:solidFill>
                  <a:srgbClr val="42DE76"/>
                </a:solidFill>
              </a:rPr>
              <a:t>FDR</a:t>
            </a:r>
            <a:r>
              <a:rPr lang="en-US" sz="3200" i="1" dirty="0" smtClean="0"/>
              <a:t> had a home long the river – </a:t>
            </a:r>
            <a:r>
              <a:rPr lang="en-US" sz="3200" dirty="0" smtClean="0"/>
              <a:t>it’s now a museum!</a:t>
            </a:r>
            <a:endParaRPr lang="en-US" sz="3200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Hudson</a:t>
            </a:r>
          </a:p>
        </p:txBody>
      </p:sp>
      <p:pic>
        <p:nvPicPr>
          <p:cNvPr id="9218" name="Picture 2" descr="http://t1.gstatic.com/images?q=tbn:ANd9GcQRQ25zjBHVrbC9axIA2jC-ahR_ljogCOyw1YpkalB-qj05fUpn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4267200" cy="219674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9220" name="Picture 4" descr="http://t0.gstatic.com/images?q=tbn:ANd9GcSIlV_AGnFPB0cqUNc82-QvKi3hFqiJRKbVouQE7lQskXqk2ec3"/>
          <p:cNvPicPr>
            <a:picLocks noChangeAspect="1" noChangeArrowheads="1"/>
          </p:cNvPicPr>
          <p:nvPr/>
        </p:nvPicPr>
        <p:blipFill>
          <a:blip r:embed="rId3" cstate="print"/>
          <a:srcRect t="8247" b="21649"/>
          <a:stretch>
            <a:fillRect/>
          </a:stretch>
        </p:blipFill>
        <p:spPr bwMode="auto">
          <a:xfrm>
            <a:off x="533400" y="3994763"/>
            <a:ext cx="4191000" cy="2200679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175"/>
            <a:ext cx="4724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The Hudson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876800" y="1103055"/>
            <a:ext cx="3886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solidFill>
                  <a:srgbClr val="42DE76"/>
                </a:solidFill>
              </a:rPr>
              <a:t>It’s used for transport of goods and people.</a:t>
            </a:r>
            <a:endParaRPr lang="en-US" sz="4000" dirty="0">
              <a:solidFill>
                <a:srgbClr val="42DE76"/>
              </a:solidFill>
            </a:endParaRP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4724400" y="4203700"/>
            <a:ext cx="419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/>
              <a:t>Many bridges and tunnels connect the opposite sides</a:t>
            </a:r>
            <a:r>
              <a:rPr lang="en-US" sz="3600" dirty="0" smtClean="0">
                <a:solidFill>
                  <a:schemeClr val="hlink"/>
                </a:solidFill>
              </a:rPr>
              <a:t>.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1273" name="Rectangle 32">
            <a:hlinkClick r:id="rId2"/>
          </p:cNvPr>
          <p:cNvSpPr>
            <a:spLocks noChangeArrowheads="1"/>
          </p:cNvSpPr>
          <p:nvPr/>
        </p:nvSpPr>
        <p:spPr bwMode="auto">
          <a:xfrm>
            <a:off x="838200" y="6305490"/>
            <a:ext cx="6934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hlinkClick r:id="rId3"/>
              </a:rPr>
              <a:t>http://en.wikipedia.org/wiki/Hudson_River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41986" name="Picture 2" descr="http://upload.wikimedia.org/wikipedia/commons/thumb/f/f5/George_Washington_Bridge%2C_HAER_NY-129-66.jpg/220px-George_Washington_Bridge%2C_HAER_NY-129-6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4227" r="4000"/>
          <a:stretch>
            <a:fillRect/>
          </a:stretch>
        </p:blipFill>
        <p:spPr bwMode="auto">
          <a:xfrm>
            <a:off x="762000" y="990600"/>
            <a:ext cx="36576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5" grpId="0"/>
    </p:bldLst>
  </p:timing>
</p:sld>
</file>

<file path=ppt/theme/theme1.xml><?xml version="1.0" encoding="utf-8"?>
<a:theme xmlns:a="http://schemas.openxmlformats.org/drawingml/2006/main" name="iRespondQuestionMaster">
  <a:themeElements>
    <a:clrScheme name="iRespondQuestion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RespondQuestion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RespondQuestion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pondQuestion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pondQuestion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pondQuestion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pondQuestion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pondQuestion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313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Wingdings</vt:lpstr>
      <vt:lpstr>iRespondQuestionMaster</vt:lpstr>
      <vt:lpstr>Ripple</vt:lpstr>
      <vt:lpstr>The Hudson River</vt:lpstr>
      <vt:lpstr>The Hudson</vt:lpstr>
      <vt:lpstr>The Hudson</vt:lpstr>
      <vt:lpstr>PowerPoint Presentation</vt:lpstr>
      <vt:lpstr>The Hudson</vt:lpstr>
      <vt:lpstr>The Hudson</vt:lpstr>
      <vt:lpstr>The Hudson</vt:lpstr>
      <vt:lpstr>The Hudson</vt:lpstr>
      <vt:lpstr>The Hudson</vt:lpstr>
      <vt:lpstr>The Hudson</vt:lpstr>
      <vt:lpstr>The Hudson River</vt:lpstr>
      <vt:lpstr>The Hudson River</vt:lpstr>
      <vt:lpstr>The Hudson River</vt:lpstr>
      <vt:lpstr>The Hudson River</vt:lpstr>
      <vt:lpstr>The Hudson River</vt:lpstr>
      <vt:lpstr>The Hudson River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Twila Moore</cp:lastModifiedBy>
  <cp:revision>124</cp:revision>
  <dcterms:created xsi:type="dcterms:W3CDTF">2010-02-28T00:48:30Z</dcterms:created>
  <dcterms:modified xsi:type="dcterms:W3CDTF">2015-08-19T19:55:08Z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